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540115"/>
    <a:srgbClr val="A79C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9451F6-1E0B-4274-BC59-AF1ED9ED8B5E}" v="1" dt="2022-03-04T03:41:06.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0" d="100"/>
          <a:sy n="40" d="100"/>
        </p:scale>
        <p:origin x="-2234" y="-17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g Ye" userId="e1c2b632-e6ed-4f53-a45a-b353befa9e56" providerId="ADAL" clId="{C09451F6-1E0B-4274-BC59-AF1ED9ED8B5E}"/>
    <pc:docChg chg="undo custSel modSld">
      <pc:chgData name="Ming Ye" userId="e1c2b632-e6ed-4f53-a45a-b353befa9e56" providerId="ADAL" clId="{C09451F6-1E0B-4274-BC59-AF1ED9ED8B5E}" dt="2022-03-04T03:51:13.660" v="210" actId="20577"/>
      <pc:docMkLst>
        <pc:docMk/>
      </pc:docMkLst>
      <pc:sldChg chg="addSp modSp mod">
        <pc:chgData name="Ming Ye" userId="e1c2b632-e6ed-4f53-a45a-b353befa9e56" providerId="ADAL" clId="{C09451F6-1E0B-4274-BC59-AF1ED9ED8B5E}" dt="2022-03-04T03:51:13.660" v="210" actId="20577"/>
        <pc:sldMkLst>
          <pc:docMk/>
          <pc:sldMk cId="3491148529" sldId="256"/>
        </pc:sldMkLst>
        <pc:spChg chg="mod">
          <ac:chgData name="Ming Ye" userId="e1c2b632-e6ed-4f53-a45a-b353befa9e56" providerId="ADAL" clId="{C09451F6-1E0B-4274-BC59-AF1ED9ED8B5E}" dt="2022-03-04T03:41:51.645" v="61" actId="1076"/>
          <ac:spMkLst>
            <pc:docMk/>
            <pc:sldMk cId="3491148529" sldId="256"/>
            <ac:spMk id="5" creationId="{E290DE5D-1847-47BD-B765-E063128295C7}"/>
          </ac:spMkLst>
        </pc:spChg>
        <pc:spChg chg="mod">
          <ac:chgData name="Ming Ye" userId="e1c2b632-e6ed-4f53-a45a-b353befa9e56" providerId="ADAL" clId="{C09451F6-1E0B-4274-BC59-AF1ED9ED8B5E}" dt="2022-03-04T03:41:32.805" v="58" actId="14100"/>
          <ac:spMkLst>
            <pc:docMk/>
            <pc:sldMk cId="3491148529" sldId="256"/>
            <ac:spMk id="6" creationId="{E1BC2AFF-2797-458D-A701-111962D07EA1}"/>
          </ac:spMkLst>
        </pc:spChg>
        <pc:spChg chg="mod">
          <ac:chgData name="Ming Ye" userId="e1c2b632-e6ed-4f53-a45a-b353befa9e56" providerId="ADAL" clId="{C09451F6-1E0B-4274-BC59-AF1ED9ED8B5E}" dt="2022-03-04T03:42:06.993" v="83" actId="20577"/>
          <ac:spMkLst>
            <pc:docMk/>
            <pc:sldMk cId="3491148529" sldId="256"/>
            <ac:spMk id="12" creationId="{5A22A096-1DFC-482B-82A3-95D366FEE849}"/>
          </ac:spMkLst>
        </pc:spChg>
        <pc:spChg chg="mod">
          <ac:chgData name="Ming Ye" userId="e1c2b632-e6ed-4f53-a45a-b353befa9e56" providerId="ADAL" clId="{C09451F6-1E0B-4274-BC59-AF1ED9ED8B5E}" dt="2022-03-04T03:50:03.040" v="205" actId="6549"/>
          <ac:spMkLst>
            <pc:docMk/>
            <pc:sldMk cId="3491148529" sldId="256"/>
            <ac:spMk id="35" creationId="{539581E0-4D57-43BF-A59D-2EF875ECD771}"/>
          </ac:spMkLst>
        </pc:spChg>
        <pc:spChg chg="mod">
          <ac:chgData name="Ming Ye" userId="e1c2b632-e6ed-4f53-a45a-b353befa9e56" providerId="ADAL" clId="{C09451F6-1E0B-4274-BC59-AF1ED9ED8B5E}" dt="2022-03-04T03:51:13.660" v="210" actId="20577"/>
          <ac:spMkLst>
            <pc:docMk/>
            <pc:sldMk cId="3491148529" sldId="256"/>
            <ac:spMk id="42" creationId="{E2DF3D17-D3C6-41BA-89DA-E4D25E15D8CD}"/>
          </ac:spMkLst>
        </pc:spChg>
        <pc:picChg chg="mod">
          <ac:chgData name="Ming Ye" userId="e1c2b632-e6ed-4f53-a45a-b353befa9e56" providerId="ADAL" clId="{C09451F6-1E0B-4274-BC59-AF1ED9ED8B5E}" dt="2022-03-04T03:40:48.510" v="53" actId="1076"/>
          <ac:picMkLst>
            <pc:docMk/>
            <pc:sldMk cId="3491148529" sldId="256"/>
            <ac:picMk id="8" creationId="{5C038C23-0595-4F81-B3FF-9F7DAC347FE1}"/>
          </ac:picMkLst>
        </pc:picChg>
        <pc:picChg chg="add mod">
          <ac:chgData name="Ming Ye" userId="e1c2b632-e6ed-4f53-a45a-b353befa9e56" providerId="ADAL" clId="{C09451F6-1E0B-4274-BC59-AF1ED9ED8B5E}" dt="2022-03-04T03:41:27.133" v="56" actId="1076"/>
          <ac:picMkLst>
            <pc:docMk/>
            <pc:sldMk cId="3491148529" sldId="256"/>
            <ac:picMk id="38" creationId="{3E7D5183-29FE-4E00-94D0-FCAFC36A8D1C}"/>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1447m\Downloads\Final%20Results%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447m\Downloads\Final%20Results%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a:t>Degradation Rate of Rhodamine Dye When Subjected to Solar Radiation</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scatterChart>
        <c:scatterStyle val="lineMarker"/>
        <c:varyColors val="0"/>
        <c:ser>
          <c:idx val="0"/>
          <c:order val="0"/>
          <c:tx>
            <c:strRef>
              <c:f>Sheet1!$A$19</c:f>
              <c:strCache>
                <c:ptCount val="1"/>
                <c:pt idx="0">
                  <c:v>10 ppb</c:v>
                </c:pt>
              </c:strCache>
            </c:strRef>
          </c:tx>
          <c:spPr>
            <a:ln w="25400" cap="rnd">
              <a:noFill/>
              <a:round/>
            </a:ln>
            <a:effectLst/>
          </c:spPr>
          <c:marker>
            <c:symbol val="diamond"/>
            <c:size val="6"/>
            <c:spPr>
              <a:solidFill>
                <a:schemeClr val="lt1"/>
              </a:solidFill>
              <a:ln w="15875">
                <a:solidFill>
                  <a:schemeClr val="accent1"/>
                </a:solidFill>
                <a:round/>
              </a:ln>
              <a:effectLst/>
            </c:spPr>
          </c:marker>
          <c:trendline>
            <c:spPr>
              <a:ln w="19050" cap="rnd">
                <a:solidFill>
                  <a:schemeClr val="accent1"/>
                </a:solidFill>
              </a:ln>
              <a:effectLst/>
            </c:spPr>
            <c:trendlineType val="log"/>
            <c:dispRSqr val="0"/>
            <c:dispEq val="0"/>
          </c:trendline>
          <c:xVal>
            <c:numRef>
              <c:f>Sheet1!$B$18:$G$18</c:f>
              <c:numCache>
                <c:formatCode>General</c:formatCode>
                <c:ptCount val="6"/>
                <c:pt idx="0">
                  <c:v>20</c:v>
                </c:pt>
                <c:pt idx="1">
                  <c:v>40</c:v>
                </c:pt>
                <c:pt idx="2">
                  <c:v>60</c:v>
                </c:pt>
                <c:pt idx="3">
                  <c:v>80</c:v>
                </c:pt>
                <c:pt idx="4">
                  <c:v>100</c:v>
                </c:pt>
                <c:pt idx="5">
                  <c:v>120</c:v>
                </c:pt>
              </c:numCache>
            </c:numRef>
          </c:xVal>
          <c:yVal>
            <c:numRef>
              <c:f>Sheet1!$B$19:$G$19</c:f>
              <c:numCache>
                <c:formatCode>General</c:formatCode>
                <c:ptCount val="6"/>
                <c:pt idx="0">
                  <c:v>1954713.77</c:v>
                </c:pt>
                <c:pt idx="1">
                  <c:v>1882079.46</c:v>
                </c:pt>
                <c:pt idx="2">
                  <c:v>1987866.64</c:v>
                </c:pt>
                <c:pt idx="3">
                  <c:v>1934183.35</c:v>
                </c:pt>
                <c:pt idx="4">
                  <c:v>1795756.3</c:v>
                </c:pt>
                <c:pt idx="5">
                  <c:v>1979343.02</c:v>
                </c:pt>
              </c:numCache>
            </c:numRef>
          </c:yVal>
          <c:smooth val="0"/>
          <c:extLst>
            <c:ext xmlns:c16="http://schemas.microsoft.com/office/drawing/2014/chart" uri="{C3380CC4-5D6E-409C-BE32-E72D297353CC}">
              <c16:uniqueId val="{00000001-AA17-4223-B736-ED1D80503F86}"/>
            </c:ext>
          </c:extLst>
        </c:ser>
        <c:ser>
          <c:idx val="1"/>
          <c:order val="1"/>
          <c:tx>
            <c:strRef>
              <c:f>Sheet1!$A$20</c:f>
              <c:strCache>
                <c:ptCount val="1"/>
                <c:pt idx="0">
                  <c:v>5 ppb</c:v>
                </c:pt>
              </c:strCache>
            </c:strRef>
          </c:tx>
          <c:spPr>
            <a:ln w="25400" cap="rnd">
              <a:noFill/>
              <a:round/>
            </a:ln>
            <a:effectLst/>
          </c:spPr>
          <c:marker>
            <c:symbol val="square"/>
            <c:size val="6"/>
            <c:spPr>
              <a:solidFill>
                <a:schemeClr val="lt1"/>
              </a:solidFill>
              <a:ln w="15875">
                <a:solidFill>
                  <a:schemeClr val="accent2"/>
                </a:solidFill>
                <a:round/>
              </a:ln>
              <a:effectLst/>
            </c:spPr>
          </c:marker>
          <c:trendline>
            <c:spPr>
              <a:ln w="19050" cap="rnd">
                <a:solidFill>
                  <a:schemeClr val="accent2"/>
                </a:solidFill>
              </a:ln>
              <a:effectLst/>
            </c:spPr>
            <c:trendlineType val="log"/>
            <c:dispRSqr val="0"/>
            <c:dispEq val="0"/>
          </c:trendline>
          <c:xVal>
            <c:numRef>
              <c:f>Sheet1!$B$18:$G$18</c:f>
              <c:numCache>
                <c:formatCode>General</c:formatCode>
                <c:ptCount val="6"/>
                <c:pt idx="0">
                  <c:v>20</c:v>
                </c:pt>
                <c:pt idx="1">
                  <c:v>40</c:v>
                </c:pt>
                <c:pt idx="2">
                  <c:v>60</c:v>
                </c:pt>
                <c:pt idx="3">
                  <c:v>80</c:v>
                </c:pt>
                <c:pt idx="4">
                  <c:v>100</c:v>
                </c:pt>
                <c:pt idx="5">
                  <c:v>120</c:v>
                </c:pt>
              </c:numCache>
            </c:numRef>
          </c:xVal>
          <c:yVal>
            <c:numRef>
              <c:f>Sheet1!$B$20:$G$20</c:f>
              <c:numCache>
                <c:formatCode>General</c:formatCode>
                <c:ptCount val="6"/>
                <c:pt idx="0">
                  <c:v>792137.902</c:v>
                </c:pt>
                <c:pt idx="1">
                  <c:v>770266.86300000001</c:v>
                </c:pt>
                <c:pt idx="2">
                  <c:v>798675.91399999999</c:v>
                </c:pt>
                <c:pt idx="3">
                  <c:v>794613.28899999999</c:v>
                </c:pt>
                <c:pt idx="5">
                  <c:v>786961.07499999995</c:v>
                </c:pt>
              </c:numCache>
            </c:numRef>
          </c:yVal>
          <c:smooth val="0"/>
          <c:extLst>
            <c:ext xmlns:c16="http://schemas.microsoft.com/office/drawing/2014/chart" uri="{C3380CC4-5D6E-409C-BE32-E72D297353CC}">
              <c16:uniqueId val="{00000003-AA17-4223-B736-ED1D80503F86}"/>
            </c:ext>
          </c:extLst>
        </c:ser>
        <c:ser>
          <c:idx val="2"/>
          <c:order val="2"/>
          <c:tx>
            <c:strRef>
              <c:f>Sheet1!$A$21</c:f>
              <c:strCache>
                <c:ptCount val="1"/>
                <c:pt idx="0">
                  <c:v>0.5 ppb</c:v>
                </c:pt>
              </c:strCache>
            </c:strRef>
          </c:tx>
          <c:spPr>
            <a:ln w="25400" cap="rnd">
              <a:noFill/>
              <a:round/>
            </a:ln>
            <a:effectLst/>
          </c:spPr>
          <c:marker>
            <c:symbol val="triangle"/>
            <c:size val="6"/>
            <c:spPr>
              <a:solidFill>
                <a:schemeClr val="lt1"/>
              </a:solidFill>
              <a:ln w="15875">
                <a:solidFill>
                  <a:schemeClr val="accent3"/>
                </a:solidFill>
                <a:round/>
              </a:ln>
              <a:effectLst/>
            </c:spPr>
          </c:marker>
          <c:trendline>
            <c:spPr>
              <a:ln w="19050" cap="rnd">
                <a:solidFill>
                  <a:schemeClr val="accent3"/>
                </a:solidFill>
              </a:ln>
              <a:effectLst/>
            </c:spPr>
            <c:trendlineType val="log"/>
            <c:dispRSqr val="0"/>
            <c:dispEq val="0"/>
          </c:trendline>
          <c:xVal>
            <c:numRef>
              <c:f>Sheet1!$B$18:$G$18</c:f>
              <c:numCache>
                <c:formatCode>General</c:formatCode>
                <c:ptCount val="6"/>
                <c:pt idx="0">
                  <c:v>20</c:v>
                </c:pt>
                <c:pt idx="1">
                  <c:v>40</c:v>
                </c:pt>
                <c:pt idx="2">
                  <c:v>60</c:v>
                </c:pt>
                <c:pt idx="3">
                  <c:v>80</c:v>
                </c:pt>
                <c:pt idx="4">
                  <c:v>100</c:v>
                </c:pt>
                <c:pt idx="5">
                  <c:v>120</c:v>
                </c:pt>
              </c:numCache>
            </c:numRef>
          </c:xVal>
          <c:yVal>
            <c:numRef>
              <c:f>Sheet1!$B$21:$G$21</c:f>
              <c:numCache>
                <c:formatCode>General</c:formatCode>
                <c:ptCount val="6"/>
                <c:pt idx="0">
                  <c:v>89188.623999999996</c:v>
                </c:pt>
                <c:pt idx="1">
                  <c:v>16482.6005</c:v>
                </c:pt>
                <c:pt idx="2">
                  <c:v>89997.916200000007</c:v>
                </c:pt>
                <c:pt idx="3">
                  <c:v>87865.497099999993</c:v>
                </c:pt>
                <c:pt idx="4">
                  <c:v>77503.658800000005</c:v>
                </c:pt>
                <c:pt idx="5">
                  <c:v>92304.483800000002</c:v>
                </c:pt>
              </c:numCache>
            </c:numRef>
          </c:yVal>
          <c:smooth val="0"/>
          <c:extLst>
            <c:ext xmlns:c16="http://schemas.microsoft.com/office/drawing/2014/chart" uri="{C3380CC4-5D6E-409C-BE32-E72D297353CC}">
              <c16:uniqueId val="{00000005-AA17-4223-B736-ED1D80503F86}"/>
            </c:ext>
          </c:extLst>
        </c:ser>
        <c:ser>
          <c:idx val="3"/>
          <c:order val="3"/>
          <c:tx>
            <c:strRef>
              <c:f>Sheet1!$A$22</c:f>
              <c:strCache>
                <c:ptCount val="1"/>
                <c:pt idx="0">
                  <c:v>0.1 ppb</c:v>
                </c:pt>
              </c:strCache>
            </c:strRef>
          </c:tx>
          <c:spPr>
            <a:ln w="25400" cap="rnd">
              <a:noFill/>
              <a:round/>
            </a:ln>
            <a:effectLst/>
          </c:spPr>
          <c:marker>
            <c:symbol val="x"/>
            <c:size val="6"/>
            <c:spPr>
              <a:noFill/>
              <a:ln w="15875">
                <a:solidFill>
                  <a:schemeClr val="accent4"/>
                </a:solidFill>
                <a:round/>
              </a:ln>
              <a:effectLst/>
            </c:spPr>
          </c:marker>
          <c:trendline>
            <c:spPr>
              <a:ln w="19050" cap="rnd">
                <a:solidFill>
                  <a:schemeClr val="accent4"/>
                </a:solidFill>
              </a:ln>
              <a:effectLst/>
            </c:spPr>
            <c:trendlineType val="log"/>
            <c:dispRSqr val="0"/>
            <c:dispEq val="0"/>
          </c:trendline>
          <c:xVal>
            <c:numRef>
              <c:f>Sheet1!$B$18:$G$18</c:f>
              <c:numCache>
                <c:formatCode>General</c:formatCode>
                <c:ptCount val="6"/>
                <c:pt idx="0">
                  <c:v>20</c:v>
                </c:pt>
                <c:pt idx="1">
                  <c:v>40</c:v>
                </c:pt>
                <c:pt idx="2">
                  <c:v>60</c:v>
                </c:pt>
                <c:pt idx="3">
                  <c:v>80</c:v>
                </c:pt>
                <c:pt idx="4">
                  <c:v>100</c:v>
                </c:pt>
                <c:pt idx="5">
                  <c:v>120</c:v>
                </c:pt>
              </c:numCache>
            </c:numRef>
          </c:xVal>
          <c:yVal>
            <c:numRef>
              <c:f>Sheet1!$B$22:$G$22</c:f>
              <c:numCache>
                <c:formatCode>General</c:formatCode>
                <c:ptCount val="6"/>
                <c:pt idx="0">
                  <c:v>15735.7232</c:v>
                </c:pt>
                <c:pt idx="1">
                  <c:v>81628.392500000002</c:v>
                </c:pt>
                <c:pt idx="2">
                  <c:v>17535.049200000001</c:v>
                </c:pt>
                <c:pt idx="3">
                  <c:v>16893.447800000002</c:v>
                </c:pt>
                <c:pt idx="4">
                  <c:v>15471.6981</c:v>
                </c:pt>
                <c:pt idx="5">
                  <c:v>16283.924800000001</c:v>
                </c:pt>
              </c:numCache>
            </c:numRef>
          </c:yVal>
          <c:smooth val="0"/>
          <c:extLst>
            <c:ext xmlns:c16="http://schemas.microsoft.com/office/drawing/2014/chart" uri="{C3380CC4-5D6E-409C-BE32-E72D297353CC}">
              <c16:uniqueId val="{00000007-AA17-4223-B736-ED1D80503F86}"/>
            </c:ext>
          </c:extLst>
        </c:ser>
        <c:dLbls>
          <c:showLegendKey val="0"/>
          <c:showVal val="0"/>
          <c:showCatName val="0"/>
          <c:showSerName val="0"/>
          <c:showPercent val="0"/>
          <c:showBubbleSize val="0"/>
        </c:dLbls>
        <c:axId val="342647887"/>
        <c:axId val="276189487"/>
      </c:scatterChart>
      <c:valAx>
        <c:axId val="342647887"/>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Time (Minutes)</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276189487"/>
        <c:crosses val="autoZero"/>
        <c:crossBetween val="midCat"/>
      </c:valAx>
      <c:valAx>
        <c:axId val="276189487"/>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Intensity (S1/R1)</a:t>
                </a:r>
              </a:p>
            </c:rich>
          </c:tx>
          <c:layout>
            <c:manualLayout>
              <c:xMode val="edge"/>
              <c:yMode val="edge"/>
              <c:x val="3.0555555555555555E-2"/>
              <c:y val="0.26664661708953041"/>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342647887"/>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a:t>Degradation of Rhodamine Dye when Stored in Darkness Over Time</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scatterChart>
        <c:scatterStyle val="lineMarker"/>
        <c:varyColors val="0"/>
        <c:ser>
          <c:idx val="0"/>
          <c:order val="0"/>
          <c:tx>
            <c:strRef>
              <c:f>Sheet2!$A$18</c:f>
              <c:strCache>
                <c:ptCount val="1"/>
                <c:pt idx="0">
                  <c:v>10 ppb</c:v>
                </c:pt>
              </c:strCache>
            </c:strRef>
          </c:tx>
          <c:spPr>
            <a:ln w="25400" cap="rnd">
              <a:noFill/>
              <a:round/>
            </a:ln>
            <a:effectLst/>
          </c:spPr>
          <c:marker>
            <c:symbol val="diamond"/>
            <c:size val="6"/>
            <c:spPr>
              <a:solidFill>
                <a:schemeClr val="lt1"/>
              </a:solidFill>
              <a:ln w="15875">
                <a:solidFill>
                  <a:schemeClr val="accent1"/>
                </a:solidFill>
                <a:round/>
              </a:ln>
              <a:effectLst/>
            </c:spPr>
          </c:marker>
          <c:trendline>
            <c:spPr>
              <a:ln w="19050" cap="rnd">
                <a:solidFill>
                  <a:schemeClr val="accent1"/>
                </a:solidFill>
              </a:ln>
              <a:effectLst/>
            </c:spPr>
            <c:trendlineType val="log"/>
            <c:dispRSqr val="0"/>
            <c:dispEq val="0"/>
          </c:trendline>
          <c:xVal>
            <c:numRef>
              <c:f>Sheet2!$B$17:$G$17</c:f>
              <c:numCache>
                <c:formatCode>General</c:formatCode>
                <c:ptCount val="6"/>
                <c:pt idx="0">
                  <c:v>20</c:v>
                </c:pt>
                <c:pt idx="1">
                  <c:v>40</c:v>
                </c:pt>
                <c:pt idx="2">
                  <c:v>60</c:v>
                </c:pt>
                <c:pt idx="3">
                  <c:v>80</c:v>
                </c:pt>
                <c:pt idx="4">
                  <c:v>100</c:v>
                </c:pt>
                <c:pt idx="5">
                  <c:v>120</c:v>
                </c:pt>
              </c:numCache>
            </c:numRef>
          </c:xVal>
          <c:yVal>
            <c:numRef>
              <c:f>Sheet2!$B$18:$G$18</c:f>
              <c:numCache>
                <c:formatCode>General</c:formatCode>
                <c:ptCount val="6"/>
                <c:pt idx="0">
                  <c:v>1802586.03</c:v>
                </c:pt>
                <c:pt idx="1">
                  <c:v>1782539.68</c:v>
                </c:pt>
                <c:pt idx="2">
                  <c:v>1785785.85</c:v>
                </c:pt>
                <c:pt idx="3">
                  <c:v>2008688.39</c:v>
                </c:pt>
                <c:pt idx="4">
                  <c:v>1979276.45</c:v>
                </c:pt>
                <c:pt idx="5">
                  <c:v>1747468.62</c:v>
                </c:pt>
              </c:numCache>
            </c:numRef>
          </c:yVal>
          <c:smooth val="0"/>
          <c:extLst>
            <c:ext xmlns:c16="http://schemas.microsoft.com/office/drawing/2014/chart" uri="{C3380CC4-5D6E-409C-BE32-E72D297353CC}">
              <c16:uniqueId val="{00000001-A932-458E-9502-A771FEAAB09F}"/>
            </c:ext>
          </c:extLst>
        </c:ser>
        <c:ser>
          <c:idx val="1"/>
          <c:order val="1"/>
          <c:tx>
            <c:strRef>
              <c:f>Sheet2!$A$19</c:f>
              <c:strCache>
                <c:ptCount val="1"/>
                <c:pt idx="0">
                  <c:v>5 ppb</c:v>
                </c:pt>
              </c:strCache>
            </c:strRef>
          </c:tx>
          <c:spPr>
            <a:ln w="25400" cap="rnd">
              <a:noFill/>
              <a:round/>
            </a:ln>
            <a:effectLst/>
          </c:spPr>
          <c:marker>
            <c:symbol val="square"/>
            <c:size val="6"/>
            <c:spPr>
              <a:solidFill>
                <a:schemeClr val="lt1"/>
              </a:solidFill>
              <a:ln w="15875">
                <a:solidFill>
                  <a:schemeClr val="accent2"/>
                </a:solidFill>
                <a:round/>
              </a:ln>
              <a:effectLst/>
            </c:spPr>
          </c:marker>
          <c:trendline>
            <c:spPr>
              <a:ln w="19050" cap="rnd">
                <a:solidFill>
                  <a:schemeClr val="accent2"/>
                </a:solidFill>
              </a:ln>
              <a:effectLst/>
            </c:spPr>
            <c:trendlineType val="log"/>
            <c:dispRSqr val="0"/>
            <c:dispEq val="0"/>
          </c:trendline>
          <c:xVal>
            <c:numRef>
              <c:f>Sheet2!$B$17:$G$17</c:f>
              <c:numCache>
                <c:formatCode>General</c:formatCode>
                <c:ptCount val="6"/>
                <c:pt idx="0">
                  <c:v>20</c:v>
                </c:pt>
                <c:pt idx="1">
                  <c:v>40</c:v>
                </c:pt>
                <c:pt idx="2">
                  <c:v>60</c:v>
                </c:pt>
                <c:pt idx="3">
                  <c:v>80</c:v>
                </c:pt>
                <c:pt idx="4">
                  <c:v>100</c:v>
                </c:pt>
                <c:pt idx="5">
                  <c:v>120</c:v>
                </c:pt>
              </c:numCache>
            </c:numRef>
          </c:xVal>
          <c:yVal>
            <c:numRef>
              <c:f>Sheet2!$B$19:$G$19</c:f>
              <c:numCache>
                <c:formatCode>General</c:formatCode>
                <c:ptCount val="6"/>
                <c:pt idx="0">
                  <c:v>1830147.37</c:v>
                </c:pt>
                <c:pt idx="1">
                  <c:v>1853366.9</c:v>
                </c:pt>
                <c:pt idx="2">
                  <c:v>1804962.15</c:v>
                </c:pt>
                <c:pt idx="3">
                  <c:v>1826522.92</c:v>
                </c:pt>
                <c:pt idx="4">
                  <c:v>1784185.27</c:v>
                </c:pt>
                <c:pt idx="5">
                  <c:v>1796650.62</c:v>
                </c:pt>
              </c:numCache>
            </c:numRef>
          </c:yVal>
          <c:smooth val="0"/>
          <c:extLst>
            <c:ext xmlns:c16="http://schemas.microsoft.com/office/drawing/2014/chart" uri="{C3380CC4-5D6E-409C-BE32-E72D297353CC}">
              <c16:uniqueId val="{00000003-A932-458E-9502-A771FEAAB09F}"/>
            </c:ext>
          </c:extLst>
        </c:ser>
        <c:ser>
          <c:idx val="2"/>
          <c:order val="2"/>
          <c:tx>
            <c:strRef>
              <c:f>Sheet2!$A$20</c:f>
              <c:strCache>
                <c:ptCount val="1"/>
                <c:pt idx="0">
                  <c:v>0.5 ppb</c:v>
                </c:pt>
              </c:strCache>
            </c:strRef>
          </c:tx>
          <c:spPr>
            <a:ln w="25400" cap="rnd">
              <a:noFill/>
              <a:round/>
            </a:ln>
            <a:effectLst/>
          </c:spPr>
          <c:marker>
            <c:symbol val="triangle"/>
            <c:size val="6"/>
            <c:spPr>
              <a:solidFill>
                <a:schemeClr val="lt1"/>
              </a:solidFill>
              <a:ln w="15875">
                <a:solidFill>
                  <a:schemeClr val="accent3"/>
                </a:solidFill>
                <a:round/>
              </a:ln>
              <a:effectLst/>
            </c:spPr>
          </c:marker>
          <c:trendline>
            <c:spPr>
              <a:ln w="19050" cap="rnd">
                <a:solidFill>
                  <a:schemeClr val="accent3"/>
                </a:solidFill>
              </a:ln>
              <a:effectLst/>
            </c:spPr>
            <c:trendlineType val="log"/>
            <c:dispRSqr val="0"/>
            <c:dispEq val="0"/>
          </c:trendline>
          <c:xVal>
            <c:numRef>
              <c:f>Sheet2!$B$17:$G$17</c:f>
              <c:numCache>
                <c:formatCode>General</c:formatCode>
                <c:ptCount val="6"/>
                <c:pt idx="0">
                  <c:v>20</c:v>
                </c:pt>
                <c:pt idx="1">
                  <c:v>40</c:v>
                </c:pt>
                <c:pt idx="2">
                  <c:v>60</c:v>
                </c:pt>
                <c:pt idx="3">
                  <c:v>80</c:v>
                </c:pt>
                <c:pt idx="4">
                  <c:v>100</c:v>
                </c:pt>
                <c:pt idx="5">
                  <c:v>120</c:v>
                </c:pt>
              </c:numCache>
            </c:numRef>
          </c:xVal>
          <c:yVal>
            <c:numRef>
              <c:f>Sheet2!$B$20:$G$20</c:f>
              <c:numCache>
                <c:formatCode>General</c:formatCode>
                <c:ptCount val="6"/>
                <c:pt idx="0">
                  <c:v>74659.114700000006</c:v>
                </c:pt>
                <c:pt idx="1">
                  <c:v>75266.569099999993</c:v>
                </c:pt>
                <c:pt idx="2">
                  <c:v>74387.9473</c:v>
                </c:pt>
                <c:pt idx="3">
                  <c:v>15945.663500000001</c:v>
                </c:pt>
                <c:pt idx="4">
                  <c:v>90050.167199999996</c:v>
                </c:pt>
                <c:pt idx="5">
                  <c:v>82665.267600000006</c:v>
                </c:pt>
              </c:numCache>
            </c:numRef>
          </c:yVal>
          <c:smooth val="0"/>
          <c:extLst>
            <c:ext xmlns:c16="http://schemas.microsoft.com/office/drawing/2014/chart" uri="{C3380CC4-5D6E-409C-BE32-E72D297353CC}">
              <c16:uniqueId val="{00000005-A932-458E-9502-A771FEAAB09F}"/>
            </c:ext>
          </c:extLst>
        </c:ser>
        <c:ser>
          <c:idx val="3"/>
          <c:order val="3"/>
          <c:tx>
            <c:strRef>
              <c:f>Sheet2!$A$21</c:f>
              <c:strCache>
                <c:ptCount val="1"/>
                <c:pt idx="0">
                  <c:v>0.1 ppb</c:v>
                </c:pt>
              </c:strCache>
            </c:strRef>
          </c:tx>
          <c:spPr>
            <a:ln w="25400" cap="rnd">
              <a:noFill/>
              <a:round/>
            </a:ln>
            <a:effectLst/>
          </c:spPr>
          <c:marker>
            <c:symbol val="x"/>
            <c:size val="6"/>
            <c:spPr>
              <a:noFill/>
              <a:ln w="15875">
                <a:solidFill>
                  <a:schemeClr val="accent4"/>
                </a:solidFill>
                <a:round/>
              </a:ln>
              <a:effectLst/>
            </c:spPr>
          </c:marker>
          <c:trendline>
            <c:spPr>
              <a:ln w="19050" cap="rnd">
                <a:solidFill>
                  <a:schemeClr val="accent4"/>
                </a:solidFill>
              </a:ln>
              <a:effectLst/>
            </c:spPr>
            <c:trendlineType val="log"/>
            <c:dispRSqr val="0"/>
            <c:dispEq val="0"/>
          </c:trendline>
          <c:xVal>
            <c:numRef>
              <c:f>Sheet2!$B$17:$G$17</c:f>
              <c:numCache>
                <c:formatCode>General</c:formatCode>
                <c:ptCount val="6"/>
                <c:pt idx="0">
                  <c:v>20</c:v>
                </c:pt>
                <c:pt idx="1">
                  <c:v>40</c:v>
                </c:pt>
                <c:pt idx="2">
                  <c:v>60</c:v>
                </c:pt>
                <c:pt idx="3">
                  <c:v>80</c:v>
                </c:pt>
                <c:pt idx="4">
                  <c:v>100</c:v>
                </c:pt>
                <c:pt idx="5">
                  <c:v>120</c:v>
                </c:pt>
              </c:numCache>
            </c:numRef>
          </c:xVal>
          <c:yVal>
            <c:numRef>
              <c:f>Sheet2!$B$21:$G$21</c:f>
              <c:numCache>
                <c:formatCode>General</c:formatCode>
                <c:ptCount val="6"/>
                <c:pt idx="0">
                  <c:v>18202.862000000001</c:v>
                </c:pt>
                <c:pt idx="1">
                  <c:v>16067.2976</c:v>
                </c:pt>
                <c:pt idx="2">
                  <c:v>16204.2875</c:v>
                </c:pt>
                <c:pt idx="3">
                  <c:v>18196.480899999999</c:v>
                </c:pt>
                <c:pt idx="4">
                  <c:v>15434.419400000001</c:v>
                </c:pt>
                <c:pt idx="5">
                  <c:v>83305.474300000002</c:v>
                </c:pt>
              </c:numCache>
            </c:numRef>
          </c:yVal>
          <c:smooth val="0"/>
          <c:extLst>
            <c:ext xmlns:c16="http://schemas.microsoft.com/office/drawing/2014/chart" uri="{C3380CC4-5D6E-409C-BE32-E72D297353CC}">
              <c16:uniqueId val="{00000007-A932-458E-9502-A771FEAAB09F}"/>
            </c:ext>
          </c:extLst>
        </c:ser>
        <c:dLbls>
          <c:showLegendKey val="0"/>
          <c:showVal val="0"/>
          <c:showCatName val="0"/>
          <c:showSerName val="0"/>
          <c:showPercent val="0"/>
          <c:showBubbleSize val="0"/>
        </c:dLbls>
        <c:axId val="277644031"/>
        <c:axId val="277644447"/>
      </c:scatterChart>
      <c:valAx>
        <c:axId val="277644031"/>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Time (Minutes)</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277644447"/>
        <c:crosses val="autoZero"/>
        <c:crossBetween val="midCat"/>
      </c:valAx>
      <c:valAx>
        <c:axId val="277644447"/>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Intensity (S1/R1)</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77644031"/>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A8A304-471B-4938-97B3-01F2B945575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408494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8A304-471B-4938-97B3-01F2B945575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9315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8A304-471B-4938-97B3-01F2B945575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52437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8A304-471B-4938-97B3-01F2B945575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17934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A8A304-471B-4938-97B3-01F2B945575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66106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A8A304-471B-4938-97B3-01F2B9455751}"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194892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8A304-471B-4938-97B3-01F2B9455751}"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7554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8A304-471B-4938-97B3-01F2B9455751}"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686953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8A304-471B-4938-97B3-01F2B9455751}"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94227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70A8A304-471B-4938-97B3-01F2B9455751}"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235113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70A8A304-471B-4938-97B3-01F2B9455751}"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CB47-1383-43EE-A676-82F753AB518D}" type="slidenum">
              <a:rPr lang="en-US" smtClean="0"/>
              <a:t>‹#›</a:t>
            </a:fld>
            <a:endParaRPr lang="en-US"/>
          </a:p>
        </p:txBody>
      </p:sp>
    </p:spTree>
    <p:extLst>
      <p:ext uri="{BB962C8B-B14F-4D97-AF65-F5344CB8AC3E}">
        <p14:creationId xmlns:p14="http://schemas.microsoft.com/office/powerpoint/2010/main" val="53997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0A8A304-471B-4938-97B3-01F2B9455751}" type="datetimeFigureOut">
              <a:rPr lang="en-US" smtClean="0"/>
              <a:t>3/3/2022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8EFCB47-1383-43EE-A676-82F753AB518D}" type="slidenum">
              <a:rPr lang="en-US" smtClean="0"/>
              <a:t>‹#›</a:t>
            </a:fld>
            <a:endParaRPr lang="en-US"/>
          </a:p>
        </p:txBody>
      </p:sp>
    </p:spTree>
    <p:extLst>
      <p:ext uri="{BB962C8B-B14F-4D97-AF65-F5344CB8AC3E}">
        <p14:creationId xmlns:p14="http://schemas.microsoft.com/office/powerpoint/2010/main" val="10856735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Top Corners Rounded 32">
            <a:extLst>
              <a:ext uri="{FF2B5EF4-FFF2-40B4-BE49-F238E27FC236}">
                <a16:creationId xmlns:a16="http://schemas.microsoft.com/office/drawing/2014/main" id="{5257C1AF-D7DB-4417-89AD-576A42A289B5}"/>
              </a:ext>
            </a:extLst>
          </p:cNvPr>
          <p:cNvSpPr/>
          <p:nvPr/>
        </p:nvSpPr>
        <p:spPr>
          <a:xfrm>
            <a:off x="14125846" y="7947394"/>
            <a:ext cx="16263258" cy="4773637"/>
          </a:xfrm>
          <a:prstGeom prst="round2SameRect">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Top Corners Rounded 29">
            <a:extLst>
              <a:ext uri="{FF2B5EF4-FFF2-40B4-BE49-F238E27FC236}">
                <a16:creationId xmlns:a16="http://schemas.microsoft.com/office/drawing/2014/main" id="{54281035-8FD2-43C5-BE35-2A339BAEBC23}"/>
              </a:ext>
            </a:extLst>
          </p:cNvPr>
          <p:cNvSpPr/>
          <p:nvPr/>
        </p:nvSpPr>
        <p:spPr>
          <a:xfrm rot="10800000">
            <a:off x="14518451" y="28325021"/>
            <a:ext cx="15610114" cy="4165908"/>
          </a:xfrm>
          <a:prstGeom prst="round2SameRect">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33818B5C-5E8A-4999-8FD1-C32D582B4E70}"/>
              </a:ext>
            </a:extLst>
          </p:cNvPr>
          <p:cNvSpPr/>
          <p:nvPr/>
        </p:nvSpPr>
        <p:spPr>
          <a:xfrm>
            <a:off x="1337110" y="23155420"/>
            <a:ext cx="11632477" cy="9655871"/>
          </a:xfrm>
          <a:prstGeom prst="roundRect">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Top Corners Snipped 24">
            <a:extLst>
              <a:ext uri="{FF2B5EF4-FFF2-40B4-BE49-F238E27FC236}">
                <a16:creationId xmlns:a16="http://schemas.microsoft.com/office/drawing/2014/main" id="{6E549B11-2324-4761-AA12-482EE263A211}"/>
              </a:ext>
            </a:extLst>
          </p:cNvPr>
          <p:cNvSpPr/>
          <p:nvPr/>
        </p:nvSpPr>
        <p:spPr>
          <a:xfrm rot="10800000">
            <a:off x="0" y="861955"/>
            <a:ext cx="43891200" cy="4379667"/>
          </a:xfrm>
          <a:prstGeom prst="snip2SameRect">
            <a:avLst>
              <a:gd name="adj1" fmla="val 16667"/>
              <a:gd name="adj2" fmla="val 2149"/>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Top Corners Snipped 12">
            <a:extLst>
              <a:ext uri="{FF2B5EF4-FFF2-40B4-BE49-F238E27FC236}">
                <a16:creationId xmlns:a16="http://schemas.microsoft.com/office/drawing/2014/main" id="{AA6D4563-71F5-4EB3-B131-3544CEDE725F}"/>
              </a:ext>
            </a:extLst>
          </p:cNvPr>
          <p:cNvSpPr/>
          <p:nvPr/>
        </p:nvSpPr>
        <p:spPr>
          <a:xfrm rot="10800000">
            <a:off x="10058399" y="5294921"/>
            <a:ext cx="23774400" cy="1323439"/>
          </a:xfrm>
          <a:prstGeom prst="snip2Same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1BC2AFF-2797-458D-A701-111962D07EA1}"/>
              </a:ext>
            </a:extLst>
          </p:cNvPr>
          <p:cNvSpPr/>
          <p:nvPr/>
        </p:nvSpPr>
        <p:spPr>
          <a:xfrm>
            <a:off x="7124700" y="754949"/>
            <a:ext cx="31552241" cy="454798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290DE5D-1847-47BD-B765-E063128295C7}"/>
              </a:ext>
            </a:extLst>
          </p:cNvPr>
          <p:cNvSpPr txBox="1"/>
          <p:nvPr/>
        </p:nvSpPr>
        <p:spPr>
          <a:xfrm>
            <a:off x="9088417" y="1084554"/>
            <a:ext cx="29083907" cy="3170099"/>
          </a:xfrm>
          <a:prstGeom prst="rect">
            <a:avLst/>
          </a:prstGeom>
          <a:noFill/>
        </p:spPr>
        <p:txBody>
          <a:bodyPr wrap="square" rtlCol="0">
            <a:spAutoFit/>
          </a:bodyPr>
          <a:lstStyle/>
          <a:p>
            <a:pPr algn="ctr"/>
            <a:r>
              <a:rPr lang="en-US" sz="10000" b="1" i="0" dirty="0">
                <a:solidFill>
                  <a:srgbClr val="333E48"/>
                </a:solidFill>
                <a:effectLst/>
                <a:latin typeface="Segoe UI" panose="020B0502040204020203" pitchFamily="34" charset="0"/>
              </a:rPr>
              <a:t>Photodegradation of Rhodamine Dye in Water Under Solar Radiation</a:t>
            </a:r>
            <a:endParaRPr lang="en-US" sz="10000" b="1" dirty="0"/>
          </a:p>
        </p:txBody>
      </p:sp>
      <p:pic>
        <p:nvPicPr>
          <p:cNvPr id="8" name="Picture 7" descr="Logo&#10;&#10;Description automatically generated">
            <a:extLst>
              <a:ext uri="{FF2B5EF4-FFF2-40B4-BE49-F238E27FC236}">
                <a16:creationId xmlns:a16="http://schemas.microsoft.com/office/drawing/2014/main" id="{5C038C23-0595-4F81-B3FF-9F7DAC347F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6056" y="734118"/>
            <a:ext cx="6229768" cy="4672327"/>
          </a:xfrm>
          <a:prstGeom prst="rect">
            <a:avLst/>
          </a:prstGeom>
        </p:spPr>
      </p:pic>
      <p:pic>
        <p:nvPicPr>
          <p:cNvPr id="10" name="Picture 9" descr="Logo&#10;&#10;Description automatically generated">
            <a:extLst>
              <a:ext uri="{FF2B5EF4-FFF2-40B4-BE49-F238E27FC236}">
                <a16:creationId xmlns:a16="http://schemas.microsoft.com/office/drawing/2014/main" id="{B0301B64-E6C0-49B7-BEA5-A46D49F38C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21" y="896290"/>
            <a:ext cx="4164876" cy="4164876"/>
          </a:xfrm>
          <a:prstGeom prst="rect">
            <a:avLst/>
          </a:prstGeom>
        </p:spPr>
      </p:pic>
      <p:sp>
        <p:nvSpPr>
          <p:cNvPr id="12" name="TextBox 11">
            <a:extLst>
              <a:ext uri="{FF2B5EF4-FFF2-40B4-BE49-F238E27FC236}">
                <a16:creationId xmlns:a16="http://schemas.microsoft.com/office/drawing/2014/main" id="{5A22A096-1DFC-482B-82A3-95D366FEE849}"/>
              </a:ext>
            </a:extLst>
          </p:cNvPr>
          <p:cNvSpPr txBox="1"/>
          <p:nvPr/>
        </p:nvSpPr>
        <p:spPr>
          <a:xfrm>
            <a:off x="7494814" y="4136794"/>
            <a:ext cx="28901570" cy="2554545"/>
          </a:xfrm>
          <a:prstGeom prst="rect">
            <a:avLst/>
          </a:prstGeom>
          <a:noFill/>
        </p:spPr>
        <p:txBody>
          <a:bodyPr wrap="square" rtlCol="0">
            <a:spAutoFit/>
          </a:bodyPr>
          <a:lstStyle/>
          <a:p>
            <a:pPr algn="ctr"/>
            <a:r>
              <a:rPr lang="en-US" sz="8000" u="sng" dirty="0"/>
              <a:t>Matthew Conlan </a:t>
            </a:r>
            <a:r>
              <a:rPr lang="en-US" sz="8000" dirty="0"/>
              <a:t>and</a:t>
            </a:r>
            <a:r>
              <a:rPr lang="en-US" sz="8000" u="sng" dirty="0"/>
              <a:t> Luke McDaniel</a:t>
            </a:r>
          </a:p>
          <a:p>
            <a:pPr algn="ctr"/>
            <a:r>
              <a:rPr lang="en-US" sz="8000" dirty="0"/>
              <a:t>UROP Mentor: Ming Ye, EOAS</a:t>
            </a:r>
          </a:p>
        </p:txBody>
      </p:sp>
      <p:sp>
        <p:nvSpPr>
          <p:cNvPr id="14" name="Rectangle: Rounded Corners 13">
            <a:extLst>
              <a:ext uri="{FF2B5EF4-FFF2-40B4-BE49-F238E27FC236}">
                <a16:creationId xmlns:a16="http://schemas.microsoft.com/office/drawing/2014/main" id="{9747265A-4960-4D17-858F-FBFDCC750AF6}"/>
              </a:ext>
            </a:extLst>
          </p:cNvPr>
          <p:cNvSpPr/>
          <p:nvPr/>
        </p:nvSpPr>
        <p:spPr>
          <a:xfrm>
            <a:off x="1254030" y="7979071"/>
            <a:ext cx="11632477" cy="14887804"/>
          </a:xfrm>
          <a:prstGeom prst="roundRect">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2CC"/>
              </a:solidFill>
            </a:endParaRPr>
          </a:p>
        </p:txBody>
      </p:sp>
      <p:sp>
        <p:nvSpPr>
          <p:cNvPr id="16" name="Rectangle: Rounded Corners 15">
            <a:extLst>
              <a:ext uri="{FF2B5EF4-FFF2-40B4-BE49-F238E27FC236}">
                <a16:creationId xmlns:a16="http://schemas.microsoft.com/office/drawing/2014/main" id="{551C101D-D162-443F-9628-46F74E2C9CC1}"/>
              </a:ext>
            </a:extLst>
          </p:cNvPr>
          <p:cNvSpPr/>
          <p:nvPr/>
        </p:nvSpPr>
        <p:spPr>
          <a:xfrm>
            <a:off x="31677429" y="7979071"/>
            <a:ext cx="10352315" cy="11972509"/>
          </a:xfrm>
          <a:prstGeom prst="roundRect">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45396927-F7FE-4327-B750-D80BD01979E2}"/>
              </a:ext>
            </a:extLst>
          </p:cNvPr>
          <p:cNvSpPr/>
          <p:nvPr/>
        </p:nvSpPr>
        <p:spPr>
          <a:xfrm>
            <a:off x="31962459" y="26334581"/>
            <a:ext cx="10352315" cy="6476709"/>
          </a:xfrm>
          <a:prstGeom prst="roundRect">
            <a:avLst/>
          </a:prstGeom>
          <a:solidFill>
            <a:srgbClr val="FFF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30E442F-6E5A-4A08-8D74-3D5A9A161765}"/>
              </a:ext>
            </a:extLst>
          </p:cNvPr>
          <p:cNvSpPr/>
          <p:nvPr/>
        </p:nvSpPr>
        <p:spPr>
          <a:xfrm>
            <a:off x="0" y="0"/>
            <a:ext cx="43891200" cy="861956"/>
          </a:xfrm>
          <a:prstGeom prst="rect">
            <a:avLst/>
          </a:prstGeom>
          <a:solidFill>
            <a:srgbClr val="540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E6EC307-B48C-45A7-9FD2-294A7500E446}"/>
              </a:ext>
            </a:extLst>
          </p:cNvPr>
          <p:cNvSpPr/>
          <p:nvPr/>
        </p:nvSpPr>
        <p:spPr>
          <a:xfrm>
            <a:off x="0" y="6618360"/>
            <a:ext cx="43891200" cy="979976"/>
          </a:xfrm>
          <a:prstGeom prst="rect">
            <a:avLst/>
          </a:prstGeom>
          <a:solidFill>
            <a:srgbClr val="5401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A02101-0745-47D4-927E-112ADF12DD39}"/>
              </a:ext>
            </a:extLst>
          </p:cNvPr>
          <p:cNvSpPr/>
          <p:nvPr/>
        </p:nvSpPr>
        <p:spPr>
          <a:xfrm>
            <a:off x="33832799" y="5307962"/>
            <a:ext cx="10058399" cy="1946033"/>
          </a:xfrm>
          <a:prstGeom prst="rect">
            <a:avLst/>
          </a:prstGeom>
          <a:solidFill>
            <a:srgbClr val="540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525A40E-3600-4206-B62B-80291D380168}"/>
              </a:ext>
            </a:extLst>
          </p:cNvPr>
          <p:cNvSpPr/>
          <p:nvPr/>
        </p:nvSpPr>
        <p:spPr>
          <a:xfrm>
            <a:off x="-2" y="5133997"/>
            <a:ext cx="10058399" cy="2119998"/>
          </a:xfrm>
          <a:prstGeom prst="rect">
            <a:avLst/>
          </a:prstGeom>
          <a:solidFill>
            <a:srgbClr val="540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0727D17-D7EB-44F5-9DD6-8B4733764AC8}"/>
              </a:ext>
            </a:extLst>
          </p:cNvPr>
          <p:cNvSpPr txBox="1"/>
          <p:nvPr/>
        </p:nvSpPr>
        <p:spPr>
          <a:xfrm>
            <a:off x="3874226" y="8104584"/>
            <a:ext cx="6596740" cy="1107996"/>
          </a:xfrm>
          <a:prstGeom prst="rect">
            <a:avLst/>
          </a:prstGeom>
          <a:noFill/>
        </p:spPr>
        <p:txBody>
          <a:bodyPr wrap="square" rtlCol="0">
            <a:spAutoFit/>
          </a:bodyPr>
          <a:lstStyle/>
          <a:p>
            <a:pPr algn="ctr"/>
            <a:r>
              <a:rPr lang="en-US" sz="6600" dirty="0"/>
              <a:t>Introduction</a:t>
            </a:r>
          </a:p>
        </p:txBody>
      </p:sp>
      <p:sp>
        <p:nvSpPr>
          <p:cNvPr id="28" name="TextBox 27">
            <a:extLst>
              <a:ext uri="{FF2B5EF4-FFF2-40B4-BE49-F238E27FC236}">
                <a16:creationId xmlns:a16="http://schemas.microsoft.com/office/drawing/2014/main" id="{8640D9A7-ABBD-44FC-945D-0D7315665C2E}"/>
              </a:ext>
            </a:extLst>
          </p:cNvPr>
          <p:cNvSpPr txBox="1"/>
          <p:nvPr/>
        </p:nvSpPr>
        <p:spPr>
          <a:xfrm>
            <a:off x="3831945" y="23036438"/>
            <a:ext cx="6596740" cy="1107996"/>
          </a:xfrm>
          <a:prstGeom prst="rect">
            <a:avLst/>
          </a:prstGeom>
          <a:noFill/>
        </p:spPr>
        <p:txBody>
          <a:bodyPr wrap="square" rtlCol="0">
            <a:spAutoFit/>
          </a:bodyPr>
          <a:lstStyle/>
          <a:p>
            <a:pPr algn="ctr"/>
            <a:r>
              <a:rPr lang="en-US" sz="6600" dirty="0"/>
              <a:t>Methods</a:t>
            </a:r>
          </a:p>
        </p:txBody>
      </p:sp>
      <p:sp>
        <p:nvSpPr>
          <p:cNvPr id="29" name="TextBox 28">
            <a:extLst>
              <a:ext uri="{FF2B5EF4-FFF2-40B4-BE49-F238E27FC236}">
                <a16:creationId xmlns:a16="http://schemas.microsoft.com/office/drawing/2014/main" id="{2BF5D7E4-F958-4E97-98BF-C0138D23BA7E}"/>
              </a:ext>
            </a:extLst>
          </p:cNvPr>
          <p:cNvSpPr txBox="1"/>
          <p:nvPr/>
        </p:nvSpPr>
        <p:spPr>
          <a:xfrm>
            <a:off x="33630322" y="8023384"/>
            <a:ext cx="6596740" cy="1107996"/>
          </a:xfrm>
          <a:prstGeom prst="rect">
            <a:avLst/>
          </a:prstGeom>
          <a:noFill/>
        </p:spPr>
        <p:txBody>
          <a:bodyPr wrap="square" rtlCol="0">
            <a:spAutoFit/>
          </a:bodyPr>
          <a:lstStyle/>
          <a:p>
            <a:pPr algn="ctr"/>
            <a:r>
              <a:rPr lang="en-US" sz="6600" dirty="0"/>
              <a:t>Conclusion</a:t>
            </a:r>
          </a:p>
        </p:txBody>
      </p:sp>
      <p:sp>
        <p:nvSpPr>
          <p:cNvPr id="31" name="Rectangle 30">
            <a:extLst>
              <a:ext uri="{FF2B5EF4-FFF2-40B4-BE49-F238E27FC236}">
                <a16:creationId xmlns:a16="http://schemas.microsoft.com/office/drawing/2014/main" id="{F61114D8-E031-4D44-BC0D-DFB7F0AD7666}"/>
              </a:ext>
            </a:extLst>
          </p:cNvPr>
          <p:cNvSpPr/>
          <p:nvPr/>
        </p:nvSpPr>
        <p:spPr>
          <a:xfrm>
            <a:off x="14160135" y="13100978"/>
            <a:ext cx="16253461" cy="14859883"/>
          </a:xfrm>
          <a:prstGeom prst="rect">
            <a:avLst/>
          </a:prstGeom>
          <a:solidFill>
            <a:srgbClr val="5401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8726AA7B-0883-4E73-A568-A0274AFC3778}"/>
              </a:ext>
            </a:extLst>
          </p:cNvPr>
          <p:cNvSpPr txBox="1"/>
          <p:nvPr/>
        </p:nvSpPr>
        <p:spPr>
          <a:xfrm>
            <a:off x="18983598" y="7967361"/>
            <a:ext cx="6596740" cy="1107996"/>
          </a:xfrm>
          <a:prstGeom prst="rect">
            <a:avLst/>
          </a:prstGeom>
          <a:noFill/>
        </p:spPr>
        <p:txBody>
          <a:bodyPr wrap="square" rtlCol="0">
            <a:spAutoFit/>
          </a:bodyPr>
          <a:lstStyle/>
          <a:p>
            <a:pPr algn="ctr"/>
            <a:r>
              <a:rPr lang="en-US" sz="6600" dirty="0"/>
              <a:t>Results</a:t>
            </a:r>
          </a:p>
        </p:txBody>
      </p:sp>
      <p:sp>
        <p:nvSpPr>
          <p:cNvPr id="35" name="TextBox 34">
            <a:extLst>
              <a:ext uri="{FF2B5EF4-FFF2-40B4-BE49-F238E27FC236}">
                <a16:creationId xmlns:a16="http://schemas.microsoft.com/office/drawing/2014/main" id="{539581E0-4D57-43BF-A59D-2EF875ECD771}"/>
              </a:ext>
            </a:extLst>
          </p:cNvPr>
          <p:cNvSpPr txBox="1"/>
          <p:nvPr/>
        </p:nvSpPr>
        <p:spPr>
          <a:xfrm>
            <a:off x="1337110" y="9139954"/>
            <a:ext cx="11036669" cy="11418510"/>
          </a:xfrm>
          <a:prstGeom prst="rect">
            <a:avLst/>
          </a:prstGeom>
          <a:noFill/>
        </p:spPr>
        <p:txBody>
          <a:bodyPr wrap="square" rtlCol="0">
            <a:spAutoFit/>
          </a:bodyPr>
          <a:lstStyle/>
          <a:p>
            <a:pPr algn="ctr"/>
            <a:r>
              <a:rPr lang="en-US" sz="3200" dirty="0"/>
              <a:t>	In June of 2021 Lake Jackson suddenly found its water draining through Porter Sink and into the aquifer that feeds all of the rivers and lakes in the area. When that happened however, there was a prevailing question: </a:t>
            </a:r>
            <a:r>
              <a:rPr lang="en-US" sz="3200" b="1" dirty="0"/>
              <a:t>Where did all of the water go? </a:t>
            </a:r>
          </a:p>
          <a:p>
            <a:pPr algn="ctr"/>
            <a:endParaRPr lang="en-US" sz="3200" dirty="0"/>
          </a:p>
          <a:p>
            <a:pPr algn="ctr"/>
            <a:r>
              <a:rPr lang="en-US" sz="3200" dirty="0"/>
              <a:t>To determine this, a team of researchers from Florida Geological Survey introduced into the sinkhole Florescence dye, a soluble eco-friendly water marker. After processing through the water column and testing at several sites, the team was unable to find any trace of the dye within water samples. As a result, the team now questioned if there were any other outliers affecting the dye such as photodegradation when exposed to sunlight.</a:t>
            </a:r>
          </a:p>
          <a:p>
            <a:pPr algn="ctr"/>
            <a:endParaRPr lang="en-US" sz="3200" dirty="0"/>
          </a:p>
          <a:p>
            <a:pPr algn="ctr"/>
            <a:r>
              <a:rPr lang="en-US" sz="3200" dirty="0"/>
              <a:t>	 Rhodamine Dye is one of the common substances utilized for water tracing. Its emission spectrum makes it incredibly viable for use with a fluorometer as it can be evaluated into the parts per billion. However, there are studies that indicated that Rhodamine and Fluorescein dye will degrade at a higher rate when subject to lower concentrations (Cai 2020), as what is seen in this study. </a:t>
            </a:r>
          </a:p>
          <a:p>
            <a:pPr algn="ctr"/>
            <a:endParaRPr lang="en-US" sz="3200" dirty="0"/>
          </a:p>
          <a:p>
            <a:pPr algn="ctr"/>
            <a:r>
              <a:rPr lang="en-US" sz="3200" dirty="0"/>
              <a:t>	Further, exposure to solar radiation will cause Rhodamine dye to experience photochemical decay (Water Tracing), which will further reduce the fluorescence of the dye within water. </a:t>
            </a:r>
          </a:p>
        </p:txBody>
      </p:sp>
      <p:sp>
        <p:nvSpPr>
          <p:cNvPr id="36" name="TextBox 35">
            <a:extLst>
              <a:ext uri="{FF2B5EF4-FFF2-40B4-BE49-F238E27FC236}">
                <a16:creationId xmlns:a16="http://schemas.microsoft.com/office/drawing/2014/main" id="{69090136-0528-4BF7-9BA3-E3955C4C5BF8}"/>
              </a:ext>
            </a:extLst>
          </p:cNvPr>
          <p:cNvSpPr txBox="1"/>
          <p:nvPr/>
        </p:nvSpPr>
        <p:spPr>
          <a:xfrm>
            <a:off x="2211596" y="23854994"/>
            <a:ext cx="9845045" cy="8956298"/>
          </a:xfrm>
          <a:prstGeom prst="rect">
            <a:avLst/>
          </a:prstGeom>
          <a:noFill/>
        </p:spPr>
        <p:txBody>
          <a:bodyPr wrap="square" rtlCol="0">
            <a:spAutoFit/>
          </a:bodyPr>
          <a:lstStyle/>
          <a:p>
            <a:pPr algn="ctr"/>
            <a:r>
              <a:rPr lang="en-US" sz="3600" dirty="0"/>
              <a:t>To conduct the experiment, the research team had to form initial calibration curves for testing. This required making 5 samples of 10 ppb, 5 ppb 0.5 ppb, and 0.1 ppb Rhodamine Dye solution.  </a:t>
            </a:r>
          </a:p>
          <a:p>
            <a:pPr algn="ctr"/>
            <a:endParaRPr lang="en-US" sz="3600" dirty="0"/>
          </a:p>
          <a:p>
            <a:pPr algn="ctr"/>
            <a:r>
              <a:rPr lang="en-US" sz="3600" dirty="0"/>
              <a:t>With that completed, the team had to utilize the emission curve from that data to test different Cuvettes: Plastic, Glass, and Quartz. The same process was taken for the initial curve, and saw Quartz be the most effective.</a:t>
            </a:r>
          </a:p>
          <a:p>
            <a:pPr algn="ctr"/>
            <a:endParaRPr lang="en-US" sz="3600" dirty="0"/>
          </a:p>
          <a:p>
            <a:pPr algn="ctr"/>
            <a:r>
              <a:rPr lang="en-US" sz="3600" dirty="0"/>
              <a:t>Next, the team took the same samples, and set them in the sun for a 2 hour period, sampling from them every 20 minutes. Once those samples were collected, they were tested for emission in the Fluorometer. </a:t>
            </a:r>
          </a:p>
        </p:txBody>
      </p:sp>
      <p:sp>
        <p:nvSpPr>
          <p:cNvPr id="37" name="TextBox 36">
            <a:extLst>
              <a:ext uri="{FF2B5EF4-FFF2-40B4-BE49-F238E27FC236}">
                <a16:creationId xmlns:a16="http://schemas.microsoft.com/office/drawing/2014/main" id="{001D5311-6522-4D13-B0BE-4FB6920FC21B}"/>
              </a:ext>
            </a:extLst>
          </p:cNvPr>
          <p:cNvSpPr txBox="1"/>
          <p:nvPr/>
        </p:nvSpPr>
        <p:spPr>
          <a:xfrm>
            <a:off x="33547964" y="26723114"/>
            <a:ext cx="7181304" cy="1107996"/>
          </a:xfrm>
          <a:prstGeom prst="rect">
            <a:avLst/>
          </a:prstGeom>
          <a:noFill/>
        </p:spPr>
        <p:txBody>
          <a:bodyPr wrap="square" rtlCol="0">
            <a:spAutoFit/>
          </a:bodyPr>
          <a:lstStyle/>
          <a:p>
            <a:pPr algn="ctr"/>
            <a:r>
              <a:rPr lang="en-US" sz="6600" dirty="0"/>
              <a:t>Acknowledgements</a:t>
            </a:r>
          </a:p>
        </p:txBody>
      </p:sp>
      <p:sp>
        <p:nvSpPr>
          <p:cNvPr id="39" name="TextBox 38">
            <a:extLst>
              <a:ext uri="{FF2B5EF4-FFF2-40B4-BE49-F238E27FC236}">
                <a16:creationId xmlns:a16="http://schemas.microsoft.com/office/drawing/2014/main" id="{F1294802-A924-49C2-ACBA-E21C44AE35B4}"/>
              </a:ext>
            </a:extLst>
          </p:cNvPr>
          <p:cNvSpPr txBox="1"/>
          <p:nvPr/>
        </p:nvSpPr>
        <p:spPr>
          <a:xfrm>
            <a:off x="11303724" y="28380231"/>
            <a:ext cx="22219920" cy="1107996"/>
          </a:xfrm>
          <a:prstGeom prst="rect">
            <a:avLst/>
          </a:prstGeom>
          <a:noFill/>
        </p:spPr>
        <p:txBody>
          <a:bodyPr wrap="square">
            <a:spAutoFit/>
          </a:bodyPr>
          <a:lstStyle/>
          <a:p>
            <a:pPr algn="ctr"/>
            <a:r>
              <a:rPr lang="en-US" sz="6600" dirty="0"/>
              <a:t>References</a:t>
            </a:r>
          </a:p>
        </p:txBody>
      </p:sp>
      <p:sp>
        <p:nvSpPr>
          <p:cNvPr id="40" name="TextBox 39">
            <a:extLst>
              <a:ext uri="{FF2B5EF4-FFF2-40B4-BE49-F238E27FC236}">
                <a16:creationId xmlns:a16="http://schemas.microsoft.com/office/drawing/2014/main" id="{F93EF8F8-EF1E-48E8-952F-5172C5274D20}"/>
              </a:ext>
            </a:extLst>
          </p:cNvPr>
          <p:cNvSpPr txBox="1"/>
          <p:nvPr/>
        </p:nvSpPr>
        <p:spPr>
          <a:xfrm>
            <a:off x="32976631" y="28327891"/>
            <a:ext cx="8425543" cy="3785652"/>
          </a:xfrm>
          <a:prstGeom prst="rect">
            <a:avLst/>
          </a:prstGeom>
          <a:noFill/>
        </p:spPr>
        <p:txBody>
          <a:bodyPr wrap="square" rtlCol="0">
            <a:spAutoFit/>
          </a:bodyPr>
          <a:lstStyle/>
          <a:p>
            <a:pPr algn="ctr"/>
            <a:r>
              <a:rPr lang="en-US" sz="4800" dirty="0"/>
              <a:t>Special thanks to Graduate Student John Deming and the Karst Hydrology Lab for working with the team to produce the results seen today.</a:t>
            </a:r>
          </a:p>
        </p:txBody>
      </p:sp>
      <p:sp>
        <p:nvSpPr>
          <p:cNvPr id="41" name="TextBox 40">
            <a:extLst>
              <a:ext uri="{FF2B5EF4-FFF2-40B4-BE49-F238E27FC236}">
                <a16:creationId xmlns:a16="http://schemas.microsoft.com/office/drawing/2014/main" id="{6FFD04F3-5D2F-4043-A78A-CD8FD1378FF0}"/>
              </a:ext>
            </a:extLst>
          </p:cNvPr>
          <p:cNvSpPr txBox="1"/>
          <p:nvPr/>
        </p:nvSpPr>
        <p:spPr>
          <a:xfrm>
            <a:off x="15595218" y="29395873"/>
            <a:ext cx="14205855" cy="3139321"/>
          </a:xfrm>
          <a:prstGeom prst="rect">
            <a:avLst/>
          </a:prstGeom>
          <a:noFill/>
        </p:spPr>
        <p:txBody>
          <a:bodyPr wrap="square" rtlCol="0">
            <a:spAutoFit/>
          </a:bodyPr>
          <a:lstStyle/>
          <a:p>
            <a:r>
              <a:rPr lang="en-US" b="0" i="0" dirty="0">
                <a:effectLst/>
                <a:latin typeface="Arial" panose="020B0604020202020204" pitchFamily="34" charset="0"/>
              </a:rPr>
              <a:t>Adams, Michael C., and Jon Davis. “Kinetics of Fluorescein Decay and Its Application as a</a:t>
            </a:r>
            <a:r>
              <a:rPr lang="en-US" b="0" i="0" dirty="0">
                <a:effectLst/>
                <a:latin typeface="Calibri" panose="020F0502020204030204" pitchFamily="34" charset="0"/>
              </a:rPr>
              <a:t> </a:t>
            </a:r>
            <a:r>
              <a:rPr lang="en-US" b="0" i="0" dirty="0">
                <a:effectLst/>
                <a:latin typeface="Arial" panose="020B0604020202020204" pitchFamily="34" charset="0"/>
              </a:rPr>
              <a:t>Geothermal Tracer.” </a:t>
            </a:r>
            <a:r>
              <a:rPr lang="en-US" b="0" i="1" dirty="0" err="1">
                <a:effectLst/>
                <a:latin typeface="Arial" panose="020B0604020202020204" pitchFamily="34" charset="0"/>
              </a:rPr>
              <a:t>Geothermics</a:t>
            </a:r>
            <a:r>
              <a:rPr lang="en-US" b="0" i="0" dirty="0">
                <a:effectLst/>
                <a:latin typeface="Arial" panose="020B0604020202020204" pitchFamily="34" charset="0"/>
              </a:rPr>
              <a:t>, vol. 20, no.	 1-2, 1991, pp. 53–66.,</a:t>
            </a:r>
            <a:r>
              <a:rPr lang="en-US" b="0" i="0" dirty="0">
                <a:effectLst/>
                <a:latin typeface="Calibri" panose="020F0502020204030204" pitchFamily="34" charset="0"/>
              </a:rPr>
              <a:t> </a:t>
            </a:r>
            <a:r>
              <a:rPr lang="en-US" sz="1800" b="0" i="0" dirty="0">
                <a:effectLst/>
                <a:latin typeface="Arial" panose="020B0604020202020204" pitchFamily="34" charset="0"/>
              </a:rPr>
              <a:t>https://doi.org/10.1016/0375-6505(91)90005-g</a:t>
            </a:r>
            <a:r>
              <a:rPr lang="en-US" b="0" i="0" dirty="0">
                <a:effectLst/>
                <a:latin typeface="Arial" panose="020B0604020202020204" pitchFamily="34" charset="0"/>
              </a:rPr>
              <a:t>.  </a:t>
            </a:r>
            <a:endParaRPr lang="en-US" dirty="0">
              <a:latin typeface="Arial" panose="020B0604020202020204" pitchFamily="34" charset="0"/>
            </a:endParaRPr>
          </a:p>
          <a:p>
            <a:r>
              <a:rPr lang="en-US" b="0" i="0" dirty="0">
                <a:effectLst/>
                <a:latin typeface="Arial" panose="020B0604020202020204" pitchFamily="34" charset="0"/>
              </a:rPr>
              <a:t>Cai, </a:t>
            </a:r>
            <a:r>
              <a:rPr lang="en-US" b="0" i="0" dirty="0" err="1">
                <a:effectLst/>
                <a:latin typeface="Arial" panose="020B0604020202020204" pitchFamily="34" charset="0"/>
              </a:rPr>
              <a:t>Shaokang</a:t>
            </a:r>
            <a:r>
              <a:rPr lang="en-US" b="0" i="0" dirty="0">
                <a:effectLst/>
                <a:latin typeface="Arial" panose="020B0604020202020204" pitchFamily="34" charset="0"/>
              </a:rPr>
              <a:t>, et al. “Degradation of Fluorescent Dye-Solvent Green 7 (HPTS) in Wastewater</a:t>
            </a:r>
            <a:r>
              <a:rPr lang="en-US" b="0" i="0" dirty="0">
                <a:effectLst/>
                <a:latin typeface="Calibri" panose="020F0502020204030204" pitchFamily="34" charset="0"/>
              </a:rPr>
              <a:t> </a:t>
            </a:r>
            <a:r>
              <a:rPr lang="en-US" b="0" i="0" dirty="0">
                <a:effectLst/>
                <a:latin typeface="Arial" panose="020B0604020202020204" pitchFamily="34" charset="0"/>
              </a:rPr>
              <a:t>by Advanced Oxidation Process.” </a:t>
            </a:r>
            <a:r>
              <a:rPr lang="en-US" b="0" i="1" dirty="0">
                <a:effectLst/>
                <a:latin typeface="Arial" panose="020B0604020202020204" pitchFamily="34" charset="0"/>
              </a:rPr>
              <a:t>Water		 Science and Technology</a:t>
            </a:r>
            <a:r>
              <a:rPr lang="en-US" b="0" i="0" dirty="0">
                <a:effectLst/>
                <a:latin typeface="Arial" panose="020B0604020202020204" pitchFamily="34" charset="0"/>
              </a:rPr>
              <a:t>, vol. 82, no. 11, 2020,</a:t>
            </a:r>
            <a:r>
              <a:rPr lang="en-US" b="0" i="0" dirty="0">
                <a:effectLst/>
                <a:latin typeface="Calibri" panose="020F0502020204030204" pitchFamily="34" charset="0"/>
              </a:rPr>
              <a:t> </a:t>
            </a:r>
            <a:r>
              <a:rPr lang="en-US" b="0" i="0" dirty="0">
                <a:effectLst/>
                <a:latin typeface="Arial" panose="020B0604020202020204" pitchFamily="34" charset="0"/>
              </a:rPr>
              <a:t>pp. 2525–2535., </a:t>
            </a:r>
            <a:r>
              <a:rPr lang="en-US" sz="1800" b="0" i="0" dirty="0">
                <a:effectLst/>
                <a:latin typeface="Arial" panose="020B0604020202020204" pitchFamily="34" charset="0"/>
              </a:rPr>
              <a:t>https://doi.org/10.2166/wst.2020.534</a:t>
            </a:r>
            <a:r>
              <a:rPr lang="en-US" b="0" i="0" dirty="0">
                <a:effectLst/>
                <a:latin typeface="Arial" panose="020B0604020202020204" pitchFamily="34" charset="0"/>
              </a:rPr>
              <a:t>. </a:t>
            </a:r>
            <a:endParaRPr lang="en-US" dirty="0">
              <a:latin typeface="Arial" panose="020B0604020202020204" pitchFamily="34" charset="0"/>
            </a:endParaRPr>
          </a:p>
          <a:p>
            <a:r>
              <a:rPr lang="en-US" b="0" i="0" dirty="0">
                <a:effectLst/>
                <a:latin typeface="Arial" panose="020B0604020202020204" pitchFamily="34" charset="0"/>
              </a:rPr>
              <a:t>L. R. </a:t>
            </a:r>
            <a:r>
              <a:rPr lang="en-US" b="0" i="0" dirty="0" err="1">
                <a:effectLst/>
                <a:latin typeface="Arial" panose="020B0604020202020204" pitchFamily="34" charset="0"/>
              </a:rPr>
              <a:t>Khot</a:t>
            </a:r>
            <a:r>
              <a:rPr lang="en-US" b="0" i="0" dirty="0">
                <a:effectLst/>
                <a:latin typeface="Arial" panose="020B0604020202020204" pitchFamily="34" charset="0"/>
              </a:rPr>
              <a:t>, et al. “Solar and Storage Degradations of Oil- and Water-Soluble Fluorescent Dyes.”</a:t>
            </a:r>
            <a:r>
              <a:rPr lang="en-US" b="0" i="0" dirty="0">
                <a:effectLst/>
                <a:latin typeface="Calibri" panose="020F0502020204030204" pitchFamily="34" charset="0"/>
              </a:rPr>
              <a:t> </a:t>
            </a:r>
            <a:r>
              <a:rPr lang="en-US" b="0" i="0" dirty="0">
                <a:effectLst/>
                <a:latin typeface="Arial" panose="020B0604020202020204" pitchFamily="34" charset="0"/>
              </a:rPr>
              <a:t>Applied Engineering in Agriculture, vol. 27,	 no. 2, 2011, pp. 211–216.,</a:t>
            </a:r>
            <a:r>
              <a:rPr lang="en-US" b="0" i="0" dirty="0">
                <a:effectLst/>
                <a:latin typeface="Calibri" panose="020F0502020204030204" pitchFamily="34" charset="0"/>
              </a:rPr>
              <a:t> </a:t>
            </a:r>
            <a:r>
              <a:rPr lang="en-US" sz="1800" b="0" i="0" dirty="0">
                <a:effectLst/>
                <a:latin typeface="Arial" panose="020B0604020202020204" pitchFamily="34" charset="0"/>
              </a:rPr>
              <a:t>https://doi.org/10.13031/2013.36489</a:t>
            </a:r>
            <a:r>
              <a:rPr lang="en-US" b="0" i="0" dirty="0">
                <a:effectLst/>
                <a:latin typeface="Arial" panose="020B0604020202020204" pitchFamily="34" charset="0"/>
              </a:rPr>
              <a:t>.</a:t>
            </a:r>
            <a:endParaRPr lang="en-US" dirty="0">
              <a:latin typeface="Arial" panose="020B0604020202020204" pitchFamily="34" charset="0"/>
            </a:endParaRPr>
          </a:p>
          <a:p>
            <a:r>
              <a:rPr lang="en-US" b="0" i="0" dirty="0" err="1">
                <a:effectLst/>
                <a:latin typeface="Arial" panose="020B0604020202020204" pitchFamily="34" charset="0"/>
              </a:rPr>
              <a:t>Salyani</a:t>
            </a:r>
            <a:r>
              <a:rPr lang="en-US" b="0" i="0" dirty="0">
                <a:effectLst/>
                <a:latin typeface="Arial" panose="020B0604020202020204" pitchFamily="34" charset="0"/>
              </a:rPr>
              <a:t>, M. “Degradation of Fluorescent Tracer Dyes Used in Spray Applications.” </a:t>
            </a:r>
            <a:r>
              <a:rPr lang="en-US" b="0" i="1" dirty="0">
                <a:effectLst/>
                <a:latin typeface="Arial" panose="020B0604020202020204" pitchFamily="34" charset="0"/>
              </a:rPr>
              <a:t>Pesticide Formulations and Application Systems: 13</a:t>
            </a:r>
            <a:r>
              <a:rPr lang="en-US" b="0" i="1" baseline="30000" dirty="0">
                <a:effectLst/>
                <a:latin typeface="Arial" panose="020B0604020202020204" pitchFamily="34" charset="0"/>
              </a:rPr>
              <a:t>th</a:t>
            </a:r>
            <a:r>
              <a:rPr lang="en-US" b="0" i="1" dirty="0">
                <a:effectLst/>
                <a:latin typeface="Arial" panose="020B0604020202020204" pitchFamily="34" charset="0"/>
              </a:rPr>
              <a:t>		 Volume</a:t>
            </a:r>
            <a:r>
              <a:rPr lang="en-US" b="0" i="0" dirty="0">
                <a:effectLst/>
                <a:latin typeface="Arial" panose="020B0604020202020204" pitchFamily="34" charset="0"/>
              </a:rPr>
              <a:t>, 1 Jan. 1993,</a:t>
            </a:r>
            <a:r>
              <a:rPr lang="en-US" b="0" i="0" dirty="0">
                <a:effectLst/>
                <a:latin typeface="Calibri" panose="020F0502020204030204" pitchFamily="34" charset="0"/>
              </a:rPr>
              <a:t> </a:t>
            </a:r>
            <a:r>
              <a:rPr lang="en-US" sz="1800" b="0" i="0" dirty="0">
                <a:effectLst/>
                <a:latin typeface="Arial" panose="020B0604020202020204" pitchFamily="34" charset="0"/>
              </a:rPr>
              <a:t>https://doi.org/10.1520/stp25135s</a:t>
            </a:r>
            <a:r>
              <a:rPr lang="en-US" b="0" i="0" dirty="0">
                <a:effectLst/>
                <a:latin typeface="Arial" panose="020B0604020202020204" pitchFamily="34" charset="0"/>
              </a:rPr>
              <a:t>.  </a:t>
            </a:r>
            <a:endParaRPr lang="en-US" dirty="0">
              <a:latin typeface="Arial" panose="020B0604020202020204" pitchFamily="34" charset="0"/>
            </a:endParaRPr>
          </a:p>
          <a:p>
            <a:pPr marL="0" marR="0" algn="l" fontAlgn="base">
              <a:spcBef>
                <a:spcPts val="0"/>
              </a:spcBef>
              <a:spcAft>
                <a:spcPts val="0"/>
              </a:spcAft>
            </a:pPr>
            <a:r>
              <a:rPr lang="en-US" sz="1800" b="0" i="1" dirty="0">
                <a:effectLst/>
                <a:latin typeface="Arial" panose="020B0604020202020204" pitchFamily="34" charset="0"/>
              </a:rPr>
              <a:t>Water Tracing, in Situ Dye Fluorometry and YSI 6130 …</a:t>
            </a:r>
            <a:r>
              <a:rPr lang="en-US" sz="1800" b="0" i="0" dirty="0">
                <a:effectLst/>
                <a:latin typeface="Calibri" panose="020F0502020204030204" pitchFamily="34" charset="0"/>
              </a:rPr>
              <a:t> </a:t>
            </a:r>
            <a:r>
              <a:rPr lang="en-US" sz="1800" b="0" i="1" dirty="0">
                <a:effectLst/>
                <a:latin typeface="Arial" panose="020B0604020202020204" pitchFamily="34" charset="0"/>
              </a:rPr>
              <a:t>https://www.ysi.com/file%20library/documents/white%20papers/e46-01			-rhodamine</a:t>
            </a:r>
            <a:r>
              <a:rPr lang="en-US" sz="1800" b="0" i="0" dirty="0">
                <a:effectLst/>
                <a:latin typeface="Calibri" panose="020F0502020204030204" pitchFamily="34" charset="0"/>
              </a:rPr>
              <a:t> </a:t>
            </a:r>
            <a:r>
              <a:rPr lang="en-US" sz="1800" b="0" i="0" dirty="0">
                <a:solidFill>
                  <a:srgbClr val="000000"/>
                </a:solidFill>
                <a:effectLst/>
                <a:latin typeface="Arial" panose="020B0604020202020204" pitchFamily="34" charset="0"/>
              </a:rPr>
              <a:t>_paper.pdf.  </a:t>
            </a:r>
            <a:endParaRPr lang="en-US" sz="1800" b="0" i="0" dirty="0">
              <a:solidFill>
                <a:srgbClr val="201F1E"/>
              </a:solidFill>
              <a:effectLst/>
              <a:latin typeface="Calibri" panose="020F0502020204030204" pitchFamily="34" charset="0"/>
            </a:endParaRPr>
          </a:p>
          <a:p>
            <a:endParaRPr lang="en-US" dirty="0"/>
          </a:p>
        </p:txBody>
      </p:sp>
      <p:pic>
        <p:nvPicPr>
          <p:cNvPr id="1028" name="Picture 4" descr="Rhodamine B - Wikipedia">
            <a:extLst>
              <a:ext uri="{FF2B5EF4-FFF2-40B4-BE49-F238E27FC236}">
                <a16:creationId xmlns:a16="http://schemas.microsoft.com/office/drawing/2014/main" id="{DA6BB9B4-5B91-43D2-91FB-9AD1999B0C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4269" y="20211651"/>
            <a:ext cx="7247729" cy="54648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peration Manual - TCSPC on FluoroMax - FM4-2015">
            <a:extLst>
              <a:ext uri="{FF2B5EF4-FFF2-40B4-BE49-F238E27FC236}">
                <a16:creationId xmlns:a16="http://schemas.microsoft.com/office/drawing/2014/main" id="{9894D23B-0230-46C8-9BF6-D34743E3FBD9}"/>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9697" b="95152" l="7516" r="92484">
                        <a14:foregroundMark x1="89869" y1="50909" x2="89869" y2="50909"/>
                        <a14:foregroundMark x1="93137" y1="52121" x2="93137" y2="52121"/>
                        <a14:foregroundMark x1="21242" y1="63030" x2="21242" y2="63030"/>
                        <a14:foregroundMark x1="17974" y1="58182" x2="22222" y2="60000"/>
                        <a14:foregroundMark x1="12745" y1="55758" x2="12745" y2="55758"/>
                        <a14:foregroundMark x1="11765" y1="57576" x2="14379" y2="61212"/>
                        <a14:foregroundMark x1="10784" y1="55758" x2="7843" y2="58182"/>
                        <a14:foregroundMark x1="7843" y1="58182" x2="7843" y2="55758"/>
                        <a14:foregroundMark x1="15033" y1="62424" x2="17974" y2="64242"/>
                        <a14:foregroundMark x1="8824" y1="54545" x2="12418" y2="53939"/>
                        <a14:foregroundMark x1="12418" y1="53939" x2="15033" y2="50909"/>
                        <a14:foregroundMark x1="21242" y1="10909" x2="24837" y2="10303"/>
                        <a14:foregroundMark x1="24837" y1="10303" x2="26471" y2="10909"/>
                        <a14:foregroundMark x1="75163" y1="91515" x2="83007" y2="95152"/>
                      </a14:backgroundRemoval>
                    </a14:imgEffect>
                  </a14:imgLayer>
                </a14:imgProps>
              </a:ext>
              <a:ext uri="{28A0092B-C50C-407E-A947-70E740481C1C}">
                <a14:useLocalDpi xmlns:a14="http://schemas.microsoft.com/office/drawing/2010/main" val="0"/>
              </a:ext>
            </a:extLst>
          </a:blip>
          <a:srcRect/>
          <a:stretch>
            <a:fillRect/>
          </a:stretch>
        </p:blipFill>
        <p:spPr bwMode="auto">
          <a:xfrm>
            <a:off x="36928692" y="21916360"/>
            <a:ext cx="6944959" cy="4360063"/>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a:extLst>
              <a:ext uri="{FF2B5EF4-FFF2-40B4-BE49-F238E27FC236}">
                <a16:creationId xmlns:a16="http://schemas.microsoft.com/office/drawing/2014/main" id="{E2DF3D17-D3C6-41BA-89DA-E4D25E15D8CD}"/>
              </a:ext>
            </a:extLst>
          </p:cNvPr>
          <p:cNvSpPr txBox="1"/>
          <p:nvPr/>
        </p:nvSpPr>
        <p:spPr>
          <a:xfrm>
            <a:off x="14150338" y="8859595"/>
            <a:ext cx="16263258" cy="4339650"/>
          </a:xfrm>
          <a:prstGeom prst="rect">
            <a:avLst/>
          </a:prstGeom>
          <a:noFill/>
        </p:spPr>
        <p:txBody>
          <a:bodyPr wrap="square" rtlCol="0">
            <a:spAutoFit/>
          </a:bodyPr>
          <a:lstStyle/>
          <a:p>
            <a:pPr indent="457200" algn="ctr" rtl="0">
              <a:spcBef>
                <a:spcPts val="0"/>
              </a:spcBef>
              <a:spcAft>
                <a:spcPts val="0"/>
              </a:spcAft>
            </a:pPr>
            <a:r>
              <a:rPr lang="en-US" sz="4000" b="0" i="0" u="none" strike="noStrike" dirty="0">
                <a:solidFill>
                  <a:srgbClr val="000000"/>
                </a:solidFill>
                <a:effectLst/>
                <a:latin typeface="Arial" panose="020B0604020202020204" pitchFamily="34" charset="0"/>
              </a:rPr>
              <a:t>While the experiment has not been fully completed as it is ongoing, there are promising results. Over time, in a stable environment </a:t>
            </a:r>
            <a:r>
              <a:rPr lang="en-US" sz="4000" b="0" i="0" u="none" strike="noStrike">
                <a:solidFill>
                  <a:srgbClr val="000000"/>
                </a:solidFill>
                <a:effectLst/>
                <a:latin typeface="Arial" panose="020B0604020202020204" pitchFamily="34" charset="0"/>
              </a:rPr>
              <a:t>there has </a:t>
            </a:r>
            <a:r>
              <a:rPr lang="en-US" sz="4000" b="0" i="0" u="none" strike="noStrike" dirty="0">
                <a:solidFill>
                  <a:srgbClr val="000000"/>
                </a:solidFill>
                <a:effectLst/>
                <a:latin typeface="Arial" panose="020B0604020202020204" pitchFamily="34" charset="0"/>
              </a:rPr>
              <a:t>seen degradation of Rhodamine Dye in water. Further, the solar radiation has had negative effects on photochemical reactions in the past, indicating that the Rhodamine will degrade over time when exposed to solar radiation.</a:t>
            </a:r>
            <a:endParaRPr lang="en-US" sz="4000" b="0" dirty="0">
              <a:effectLst/>
            </a:endParaRPr>
          </a:p>
          <a:p>
            <a:br>
              <a:rPr lang="en-US" dirty="0"/>
            </a:br>
            <a:endParaRPr lang="en-US" dirty="0"/>
          </a:p>
        </p:txBody>
      </p:sp>
      <p:sp>
        <p:nvSpPr>
          <p:cNvPr id="43" name="TextBox 42">
            <a:extLst>
              <a:ext uri="{FF2B5EF4-FFF2-40B4-BE49-F238E27FC236}">
                <a16:creationId xmlns:a16="http://schemas.microsoft.com/office/drawing/2014/main" id="{EF9CAD8F-3840-4B50-8707-A9525354F221}"/>
              </a:ext>
            </a:extLst>
          </p:cNvPr>
          <p:cNvSpPr txBox="1"/>
          <p:nvPr/>
        </p:nvSpPr>
        <p:spPr>
          <a:xfrm>
            <a:off x="32390983" y="9078602"/>
            <a:ext cx="9075418" cy="11110734"/>
          </a:xfrm>
          <a:prstGeom prst="rect">
            <a:avLst/>
          </a:prstGeom>
          <a:noFill/>
        </p:spPr>
        <p:txBody>
          <a:bodyPr wrap="square" rtlCol="0">
            <a:spAutoFit/>
          </a:bodyPr>
          <a:lstStyle/>
          <a:p>
            <a:pPr indent="457200" algn="ctr"/>
            <a:r>
              <a:rPr lang="en-US" sz="4000" dirty="0">
                <a:solidFill>
                  <a:srgbClr val="000000"/>
                </a:solidFill>
                <a:latin typeface="Arial" panose="020B0604020202020204" pitchFamily="34" charset="0"/>
              </a:rPr>
              <a:t>As a tracer in water, Rhodamine Dye is one of the more effective photochemical pigments. At low Parts Per Billion, the dye is still strong enough to elicit readings on a fluorometer, and will give accurate measurements as to the source of the water it is in. However, the lower the concentration is, the more likely it will degrade at a faster rate The application of the knowledge found here is necessary for the utilization of the dye in the future. Understanding the degradation rates will allow researchers to estimate the flow of water from the source, and will give an idea of viability in the water </a:t>
            </a:r>
            <a:endParaRPr lang="en-US" sz="4000" b="0" dirty="0">
              <a:effectLst/>
            </a:endParaRPr>
          </a:p>
          <a:p>
            <a:br>
              <a:rPr lang="en-US" dirty="0"/>
            </a:br>
            <a:endParaRPr lang="en-US" dirty="0"/>
          </a:p>
        </p:txBody>
      </p:sp>
      <p:graphicFrame>
        <p:nvGraphicFramePr>
          <p:cNvPr id="45" name="Chart 44">
            <a:extLst>
              <a:ext uri="{FF2B5EF4-FFF2-40B4-BE49-F238E27FC236}">
                <a16:creationId xmlns:a16="http://schemas.microsoft.com/office/drawing/2014/main" id="{A93D1C07-5913-4475-B359-434324A633BF}"/>
              </a:ext>
            </a:extLst>
          </p:cNvPr>
          <p:cNvGraphicFramePr>
            <a:graphicFrameLocks/>
          </p:cNvGraphicFramePr>
          <p:nvPr>
            <p:extLst>
              <p:ext uri="{D42A27DB-BD31-4B8C-83A1-F6EECF244321}">
                <p14:modId xmlns:p14="http://schemas.microsoft.com/office/powerpoint/2010/main" val="3176844297"/>
              </p:ext>
            </p:extLst>
          </p:nvPr>
        </p:nvGraphicFramePr>
        <p:xfrm>
          <a:off x="15026295" y="13347547"/>
          <a:ext cx="14774779" cy="672727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6" name="Chart 45">
            <a:extLst>
              <a:ext uri="{FF2B5EF4-FFF2-40B4-BE49-F238E27FC236}">
                <a16:creationId xmlns:a16="http://schemas.microsoft.com/office/drawing/2014/main" id="{26F2F3D1-C954-48F3-933F-72AE29C8611B}"/>
              </a:ext>
            </a:extLst>
          </p:cNvPr>
          <p:cNvGraphicFramePr>
            <a:graphicFrameLocks/>
          </p:cNvGraphicFramePr>
          <p:nvPr>
            <p:extLst>
              <p:ext uri="{D42A27DB-BD31-4B8C-83A1-F6EECF244321}">
                <p14:modId xmlns:p14="http://schemas.microsoft.com/office/powerpoint/2010/main" val="344723666"/>
              </p:ext>
            </p:extLst>
          </p:nvPr>
        </p:nvGraphicFramePr>
        <p:xfrm>
          <a:off x="15026295" y="20696764"/>
          <a:ext cx="14774778" cy="6895341"/>
        </p:xfrm>
        <a:graphic>
          <a:graphicData uri="http://schemas.openxmlformats.org/drawingml/2006/chart">
            <c:chart xmlns:c="http://schemas.openxmlformats.org/drawingml/2006/chart" xmlns:r="http://schemas.openxmlformats.org/officeDocument/2006/relationships" r:id="rId8"/>
          </a:graphicData>
        </a:graphic>
      </p:graphicFrame>
      <p:pic>
        <p:nvPicPr>
          <p:cNvPr id="38" name="Picture 14" descr="A picture containing text, outdoor, sign&#10;&#10;Description automatically generated">
            <a:extLst>
              <a:ext uri="{FF2B5EF4-FFF2-40B4-BE49-F238E27FC236}">
                <a16:creationId xmlns:a16="http://schemas.microsoft.com/office/drawing/2014/main" id="{3E7D5183-29FE-4E00-94D0-FCAFC36A8D1C}"/>
              </a:ext>
            </a:extLst>
          </p:cNvPr>
          <p:cNvPicPr>
            <a:picLocks noChangeAspect="1"/>
          </p:cNvPicPr>
          <p:nvPr/>
        </p:nvPicPr>
        <p:blipFill>
          <a:blip r:embed="rId9"/>
          <a:stretch>
            <a:fillRect/>
          </a:stretch>
        </p:blipFill>
        <p:spPr>
          <a:xfrm>
            <a:off x="39287803" y="874608"/>
            <a:ext cx="4585848" cy="4482493"/>
          </a:xfrm>
          <a:prstGeom prst="rect">
            <a:avLst/>
          </a:prstGeom>
        </p:spPr>
      </p:pic>
    </p:spTree>
    <p:extLst>
      <p:ext uri="{BB962C8B-B14F-4D97-AF65-F5344CB8AC3E}">
        <p14:creationId xmlns:p14="http://schemas.microsoft.com/office/powerpoint/2010/main" val="34911485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4514</TotalTime>
  <Words>869</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dc:creator>
  <cp:lastModifiedBy>Ming Ye</cp:lastModifiedBy>
  <cp:revision>2</cp:revision>
  <dcterms:created xsi:type="dcterms:W3CDTF">2022-02-28T15:10:50Z</dcterms:created>
  <dcterms:modified xsi:type="dcterms:W3CDTF">2022-03-04T03:51:20Z</dcterms:modified>
</cp:coreProperties>
</file>